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2"/>
  </p:notesMasterIdLst>
  <p:handoutMasterIdLst>
    <p:handoutMasterId r:id="rId33"/>
  </p:handoutMasterIdLst>
  <p:sldIdLst>
    <p:sldId id="394" r:id="rId4"/>
    <p:sldId id="442" r:id="rId5"/>
    <p:sldId id="445" r:id="rId6"/>
    <p:sldId id="451" r:id="rId7"/>
    <p:sldId id="396" r:id="rId8"/>
    <p:sldId id="437" r:id="rId9"/>
    <p:sldId id="438" r:id="rId10"/>
    <p:sldId id="439" r:id="rId11"/>
    <p:sldId id="452" r:id="rId12"/>
    <p:sldId id="440" r:id="rId13"/>
    <p:sldId id="399" r:id="rId14"/>
    <p:sldId id="448" r:id="rId15"/>
    <p:sldId id="449" r:id="rId16"/>
    <p:sldId id="402" r:id="rId17"/>
    <p:sldId id="403" r:id="rId18"/>
    <p:sldId id="405" r:id="rId19"/>
    <p:sldId id="406" r:id="rId20"/>
    <p:sldId id="411" r:id="rId21"/>
    <p:sldId id="408" r:id="rId22"/>
    <p:sldId id="414" r:id="rId23"/>
    <p:sldId id="412" r:id="rId24"/>
    <p:sldId id="415" r:id="rId25"/>
    <p:sldId id="416" r:id="rId26"/>
    <p:sldId id="417" r:id="rId27"/>
    <p:sldId id="419" r:id="rId28"/>
    <p:sldId id="453" r:id="rId29"/>
    <p:sldId id="454" r:id="rId30"/>
    <p:sldId id="455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70" d="100"/>
          <a:sy n="70" d="100"/>
        </p:scale>
        <p:origin x="44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06-Jul-2015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8890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51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64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2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0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06-Jul-2015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06-Jul-2015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373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33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90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06-Jul-2015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240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softuni.bg/trainings/coursesinstances/details/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high-quality-co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://softuni.org/courses/high-quality-code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6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jpeg"/><Relationship Id="rId15" Type="http://schemas.openxmlformats.org/officeDocument/2006/relationships/image" Target="../media/image20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61.png"/><Relationship Id="rId14" Type="http://schemas.openxmlformats.org/officeDocument/2006/relationships/hyperlink" Target="http://www.softwaregroup-bg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www.luxoft.com/bulgari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indeavr.com/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48025" y="775486"/>
            <a:ext cx="7618286" cy="1722378"/>
          </a:xfrm>
        </p:spPr>
        <p:txBody>
          <a:bodyPr>
            <a:normAutofit/>
          </a:bodyPr>
          <a:lstStyle/>
          <a:p>
            <a:r>
              <a:rPr lang="en-US" dirty="0" smtClean="0"/>
              <a:t>High-Quality </a:t>
            </a:r>
            <a:r>
              <a:rPr lang="en-US" dirty="0"/>
              <a:t>Code:</a:t>
            </a:r>
            <a:br>
              <a:rPr lang="en-US" dirty="0"/>
            </a:br>
            <a:r>
              <a:rPr lang="en-US" dirty="0"/>
              <a:t>Course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48026" y="2574064"/>
            <a:ext cx="7618286" cy="778736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6341" y="3733800"/>
            <a:ext cx="4549969" cy="233261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02675"/>
            <a:ext cx="2133598" cy="2341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4916057" y="3579860"/>
            <a:ext cx="186942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High-Quality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Code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3429000"/>
          </a:xfrm>
        </p:spPr>
        <p:txBody>
          <a:bodyPr>
            <a:noAutofit/>
          </a:bodyPr>
          <a:lstStyle/>
          <a:p>
            <a:pPr marL="715963" indent="-715963">
              <a:lnSpc>
                <a:spcPct val="90000"/>
              </a:lnSpc>
              <a:buFont typeface="+mj-lt"/>
              <a:buAutoNum type="arabicPeriod" startAt="20"/>
            </a:pPr>
            <a:r>
              <a:rPr lang="en-US" sz="3200" dirty="0"/>
              <a:t>Lab: SOLID principles and Design Patterns</a:t>
            </a:r>
          </a:p>
          <a:p>
            <a:pPr marL="715963" indent="-715963">
              <a:lnSpc>
                <a:spcPct val="90000"/>
              </a:lnSpc>
              <a:buFont typeface="+mj-lt"/>
              <a:buAutoNum type="arabicPeriod" startAt="20"/>
            </a:pPr>
            <a:r>
              <a:rPr lang="en-US" sz="3200" dirty="0" smtClean="0"/>
              <a:t>Software </a:t>
            </a:r>
            <a:r>
              <a:rPr lang="en-US" sz="3200" dirty="0"/>
              <a:t>Quality </a:t>
            </a:r>
            <a:r>
              <a:rPr lang="en-US" sz="3200" dirty="0" smtClean="0"/>
              <a:t>Assurance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21"/>
            </a:pPr>
            <a:r>
              <a:rPr lang="en-US" sz="3200" dirty="0" smtClean="0"/>
              <a:t>Teamwork Projects Defense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21"/>
            </a:pPr>
            <a:r>
              <a:rPr lang="en-US" sz="3200" dirty="0" smtClean="0"/>
              <a:t>Exam Preparation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21"/>
            </a:pPr>
            <a:r>
              <a:rPr lang="en-US" sz="3200" dirty="0" smtClean="0"/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878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799599" cy="565467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Filip Kolev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Expert-Content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at the 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94811" y="1219200"/>
            <a:ext cx="1905001" cy="2298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4811" y="4276777"/>
            <a:ext cx="1852541" cy="2352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06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4" y="4774096"/>
            <a:ext cx="114831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High-Quality Code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48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Teamwork: </a:t>
            </a:r>
            <a:r>
              <a:rPr lang="en-US" dirty="0"/>
              <a:t>~ </a:t>
            </a:r>
            <a:r>
              <a:rPr lang="en-US" dirty="0" smtClean="0"/>
              <a:t>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6 July – 20 August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23 August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0012" y="17526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14" y="3827367"/>
            <a:ext cx="4302796" cy="239456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495800"/>
            <a:ext cx="7772400" cy="896800"/>
          </a:xfrm>
        </p:spPr>
        <p:txBody>
          <a:bodyPr/>
          <a:lstStyle/>
          <a:p>
            <a:r>
              <a:rPr lang="en-US" dirty="0" smtClean="0"/>
              <a:t>High-Quality Code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177876" y="5486400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762000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5224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Labs: 10% (onsite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(onsite students)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191000"/>
            <a:ext cx="2939100" cy="19506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 smtClean="0"/>
              <a:t>ractical refactoring and unit testing </a:t>
            </a:r>
            <a:r>
              <a:rPr lang="en-US" dirty="0"/>
              <a:t>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an existing C# project –</a:t>
            </a:r>
            <a:r>
              <a:rPr lang="en-US" dirty="0"/>
              <a:t> </a:t>
            </a:r>
            <a:r>
              <a:rPr lang="en-US" dirty="0" smtClean="0"/>
              <a:t>bad code</a:t>
            </a:r>
          </a:p>
          <a:p>
            <a:pPr lvl="1"/>
            <a:r>
              <a:rPr lang="en-US" dirty="0" smtClean="0"/>
              <a:t>Find and fix the bugs</a:t>
            </a:r>
          </a:p>
          <a:p>
            <a:pPr lvl="1"/>
            <a:r>
              <a:rPr lang="en-US" dirty="0" smtClean="0"/>
              <a:t>Refactor the code to improve its quality</a:t>
            </a:r>
          </a:p>
          <a:p>
            <a:pPr lvl="1"/>
            <a:r>
              <a:rPr lang="en-US" dirty="0" smtClean="0"/>
              <a:t>Write unit tests</a:t>
            </a:r>
          </a:p>
          <a:p>
            <a:pPr lvl="1"/>
            <a:r>
              <a:rPr lang="en-US" dirty="0" smtClean="0"/>
              <a:t>Find performance bottlenecks</a:t>
            </a:r>
          </a:p>
          <a:p>
            <a:pPr lvl="1"/>
            <a:r>
              <a:rPr lang="en-US" dirty="0" smtClean="0"/>
              <a:t>Document the code</a:t>
            </a:r>
          </a:p>
          <a:p>
            <a:pPr lvl="1"/>
            <a:endParaRPr lang="en-US" u="sn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Objectives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Course Program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/>
              <a:t>Trainers </a:t>
            </a:r>
            <a:r>
              <a:rPr lang="en-US" sz="4000" dirty="0" smtClean="0"/>
              <a:t>Team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Examination</a:t>
            </a:r>
          </a:p>
          <a:p>
            <a:pPr marL="531813" indent="-531813">
              <a:lnSpc>
                <a:spcPts val="5000"/>
              </a:lnSpc>
              <a:buFontTx/>
              <a:buAutoNum type="arabicPeriod"/>
            </a:pPr>
            <a:r>
              <a:rPr lang="en-US" sz="4000" dirty="0" smtClean="0"/>
              <a:t>Learning Resources</a:t>
            </a: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478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course official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2412" y="1924966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https://softuni.bg/courses/high-quality-code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522412" y="5627710"/>
            <a:ext cx="914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://softuni.org/courses/high-quality-code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High-Quality Code – Course Introduction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37160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37160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37160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37160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2" name="Picture 11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7690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78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oundRect">
            <a:avLst>
              <a:gd name="adj" fmla="val 295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oundRect">
            <a:avLst>
              <a:gd name="adj" fmla="val 2953"/>
            </a:avLst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oundRect">
            <a:avLst>
              <a:gd name="adj" fmla="val 2953"/>
            </a:avLst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0"/>
            <a:ext cx="5257801" cy="1014301"/>
          </a:xfrm>
          <a:prstGeom prst="roundRect">
            <a:avLst>
              <a:gd name="adj" fmla="val 2953"/>
            </a:avLst>
          </a:prstGeom>
        </p:spPr>
      </p:pic>
      <p:pic>
        <p:nvPicPr>
          <p:cNvPr id="10" name="Picture 9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521" y="4978370"/>
            <a:ext cx="1876053" cy="1013896"/>
          </a:xfrm>
          <a:prstGeom prst="roundRect">
            <a:avLst>
              <a:gd name="adj" fmla="val 2953"/>
            </a:avLst>
          </a:prstGeom>
        </p:spPr>
      </p:pic>
      <p:pic>
        <p:nvPicPr>
          <p:cNvPr id="11" name="Picture 10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5400" y="4978370"/>
            <a:ext cx="3296811" cy="1017154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38705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2476" y="2845188"/>
            <a:ext cx="2353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4944" y="2845188"/>
            <a:ext cx="2009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92" y="2845188"/>
            <a:ext cx="12070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Basics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60" y="2562947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39" y="2576125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4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4953000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High Quality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99340" y="5754968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26" name="Picture 2" descr="http://rack.2.mshcdn.com/media/ZgkyMDEzLzA1LzA5L2RiL1Rlc2xhTW9kZWxTLjY2YzRlLmpwZwpwCXRodW1iCTEyMDB4NjI3IwplCWpwZw/651c4379/334/Tesla-Model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60" y="1440402"/>
            <a:ext cx="6019800" cy="31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893847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High-Quality Code</a:t>
            </a:r>
            <a:br>
              <a:rPr lang="en-US" dirty="0" smtClean="0"/>
            </a:br>
            <a:r>
              <a:rPr lang="en-US" dirty="0" smtClean="0"/>
              <a:t>Course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088284" y="5678768"/>
            <a:ext cx="9654328" cy="719034"/>
          </a:xfrm>
        </p:spPr>
        <p:txBody>
          <a:bodyPr/>
          <a:lstStyle/>
          <a:p>
            <a:r>
              <a:rPr lang="en-US" dirty="0" smtClean="0"/>
              <a:t>What Will Be Covered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ourse?</a:t>
            </a:r>
            <a:endParaRPr lang="en-US" dirty="0"/>
          </a:p>
        </p:txBody>
      </p:sp>
      <p:pic>
        <p:nvPicPr>
          <p:cNvPr id="7170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2" y="838200"/>
            <a:ext cx="3453500" cy="28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, proj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6491" y="2819715"/>
            <a:ext cx="2576386" cy="19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uments, fold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2" y="2315789"/>
            <a:ext cx="2980860" cy="22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25780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Course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  <a:r>
              <a:rPr lang="en-US" sz="3200" dirty="0" smtClean="0"/>
              <a:t>.</a:t>
            </a:r>
            <a:r>
              <a:rPr lang="bg-BG" sz="3200" dirty="0" smtClean="0"/>
              <a:t>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3200" dirty="0" smtClean="0"/>
              <a:t> to High-Quality Programming Code.</a:t>
            </a:r>
            <a:endParaRPr lang="en-US" sz="3200" dirty="0"/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Correctly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Naming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Identifiers</a:t>
            </a:r>
            <a:r>
              <a:rPr lang="en-US" sz="3200" dirty="0"/>
              <a:t> in the </a:t>
            </a:r>
            <a:r>
              <a:rPr lang="en-US" sz="3200" dirty="0" smtClean="0"/>
              <a:t>Code</a:t>
            </a:r>
            <a:r>
              <a:rPr lang="bg-BG" sz="3200" dirty="0" smtClean="0"/>
              <a:t> </a:t>
            </a:r>
            <a:r>
              <a:rPr lang="en-US" sz="3200" dirty="0" smtClean="0"/>
              <a:t>(Classes, Properties, Methods, Parameters, Variables, etc.)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Correctly.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Code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en-US" sz="3200" dirty="0"/>
              <a:t> and </a:t>
            </a:r>
            <a:r>
              <a:rPr lang="en-US" sz="3200" dirty="0" smtClean="0"/>
              <a:t>Comments</a:t>
            </a:r>
            <a:endParaRPr lang="bg-BG" sz="3200" dirty="0" smtClean="0"/>
          </a:p>
          <a:p>
            <a:pPr marL="514350" lvl="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  <a:r>
              <a:rPr lang="en-US" sz="3200" dirty="0"/>
              <a:t>, Data, Expressions and </a:t>
            </a:r>
            <a:r>
              <a:rPr lang="en-US" sz="3200" dirty="0" smtClean="0"/>
              <a:t>Constants.</a:t>
            </a:r>
            <a:br>
              <a:rPr lang="en-US" sz="3200" dirty="0" smtClean="0"/>
            </a:br>
            <a:r>
              <a:rPr lang="en-US" sz="3200" dirty="0" smtClean="0"/>
              <a:t>Using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 Structures</a:t>
            </a:r>
            <a:r>
              <a:rPr lang="en-US" sz="3200" dirty="0" smtClean="0"/>
              <a:t> - Conditional </a:t>
            </a:r>
            <a:r>
              <a:rPr lang="en-US" sz="3200" dirty="0"/>
              <a:t>Statements and </a:t>
            </a:r>
            <a:r>
              <a:rPr lang="en-US" sz="3200" dirty="0" smtClean="0"/>
              <a:t>Loops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High-Quality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Methods</a:t>
            </a:r>
            <a:r>
              <a:rPr lang="en-US" sz="3200" dirty="0" smtClean="0"/>
              <a:t>, Cohesion </a:t>
            </a:r>
            <a:r>
              <a:rPr lang="en-US" sz="3200" dirty="0"/>
              <a:t>and </a:t>
            </a:r>
            <a:r>
              <a:rPr lang="en-US" sz="3200" dirty="0" smtClean="0"/>
              <a:t>Coupling.</a:t>
            </a:r>
            <a:br>
              <a:rPr lang="en-US" sz="3200" dirty="0" smtClean="0"/>
            </a:br>
            <a:r>
              <a:rPr lang="en-US" sz="3200" dirty="0" smtClean="0"/>
              <a:t>High-Quality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sz="3200" dirty="0"/>
              <a:t> and Class </a:t>
            </a:r>
            <a:r>
              <a:rPr lang="en-US" sz="3200" dirty="0" smtClean="0"/>
              <a:t>Hierarchies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</a:t>
            </a:r>
          </a:p>
        </p:txBody>
      </p:sp>
    </p:spTree>
    <p:extLst>
      <p:ext uri="{BB962C8B-B14F-4D97-AF65-F5344CB8AC3E}">
        <p14:creationId xmlns:p14="http://schemas.microsoft.com/office/powerpoint/2010/main" val="18755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/>
              <a:t>Defensive Programming 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Exceptions</a:t>
            </a:r>
            <a:r>
              <a:rPr lang="en-US" sz="3200" dirty="0"/>
              <a:t>. </a:t>
            </a:r>
            <a:br>
              <a:rPr lang="en-US" sz="3200" dirty="0"/>
            </a:b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3200" dirty="0"/>
              <a:t> Tuning and Code </a:t>
            </a:r>
            <a:r>
              <a:rPr lang="en-US" sz="3200" dirty="0" smtClean="0"/>
              <a:t>Optimization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Unit Testing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Workshop: Find Your Way in a Big Project</a:t>
            </a:r>
          </a:p>
          <a:p>
            <a:pPr marL="631825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Mocking. Test-Driven Development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SOLID Principles,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DRY, YAGNI, KISS, DIP, …</a:t>
            </a:r>
            <a:b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 Techniques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Refactoring</a:t>
            </a:r>
          </a:p>
          <a:p>
            <a:pPr marL="631825" lvl="0" indent="-631825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Development Tools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 marL="715963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Lab</a:t>
            </a:r>
            <a:r>
              <a:rPr lang="en-US" sz="3200" dirty="0"/>
              <a:t>: Refactoring, Unit Testing and </a:t>
            </a:r>
            <a:r>
              <a:rPr lang="en-US" sz="3200" dirty="0" smtClean="0"/>
              <a:t>Mocking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Design Patterns</a:t>
            </a:r>
            <a:r>
              <a:rPr lang="en-US" sz="3200" dirty="0"/>
              <a:t> </a:t>
            </a:r>
            <a:r>
              <a:rPr lang="en-US" sz="3200" dirty="0" smtClean="0"/>
              <a:t>– Introduction. Creational Patterns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/>
              <a:t>Design Patterns – </a:t>
            </a:r>
            <a:r>
              <a:rPr lang="en-US" sz="3200" dirty="0" smtClean="0"/>
              <a:t>Structural </a:t>
            </a:r>
            <a:r>
              <a:rPr lang="en-US" sz="3200" dirty="0"/>
              <a:t>Patterns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/>
              <a:t>Design Patterns – </a:t>
            </a:r>
            <a:r>
              <a:rPr lang="en-US" sz="3200" dirty="0" smtClean="0"/>
              <a:t>Behavioral Patterns</a:t>
            </a:r>
          </a:p>
          <a:p>
            <a:pPr marL="715963" lvl="0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Build Tools and Continuous Integration</a:t>
            </a:r>
          </a:p>
          <a:p>
            <a:pPr marL="715963" indent="-715963">
              <a:lnSpc>
                <a:spcPct val="90000"/>
              </a:lnSpc>
              <a:buFont typeface="+mj-lt"/>
              <a:buAutoNum type="arabicPeriod" startAt="13"/>
            </a:pPr>
            <a:r>
              <a:rPr lang="en-US" sz="3200" dirty="0" smtClean="0"/>
              <a:t>Fundamentals </a:t>
            </a:r>
            <a:r>
              <a:rPr lang="en-US" sz="3200" dirty="0"/>
              <a:t>of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Engineering</a:t>
            </a:r>
            <a:r>
              <a:rPr lang="en-US" sz="3200" dirty="0" smtClean="0"/>
              <a:t>. </a:t>
            </a:r>
            <a:br>
              <a:rPr lang="en-US" sz="3200" dirty="0" smtClean="0"/>
            </a:br>
            <a:r>
              <a:rPr lang="en-US" sz="3200" dirty="0" smtClean="0"/>
              <a:t>Development </a:t>
            </a:r>
            <a:r>
              <a:rPr lang="en-US" sz="3200" dirty="0" smtClean="0"/>
              <a:t>Methodologies</a:t>
            </a:r>
            <a:r>
              <a:rPr lang="en-US" sz="3200" dirty="0" smtClean="0"/>
              <a:t>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Project </a:t>
            </a:r>
            <a:r>
              <a:rPr lang="en-US" sz="3200" dirty="0" smtClean="0"/>
              <a:t>Management</a:t>
            </a:r>
          </a:p>
          <a:p>
            <a:pPr marL="715963" indent="-715963">
              <a:lnSpc>
                <a:spcPct val="90000"/>
              </a:lnSpc>
              <a:buFont typeface="+mj-lt"/>
              <a:buAutoNum type="arabicPeriod" startAt="19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Quality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Assurance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Program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879</Words>
  <Application>Microsoft Office PowerPoint</Application>
  <PresentationFormat>Custom</PresentationFormat>
  <Paragraphs>211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High-Quality Code: Course Introduction</vt:lpstr>
      <vt:lpstr>Table of Contents</vt:lpstr>
      <vt:lpstr>SoftUni Diamond Partners</vt:lpstr>
      <vt:lpstr>SoftUni: Levels, Modules, Schedule</vt:lpstr>
      <vt:lpstr>High Quality Code</vt:lpstr>
      <vt:lpstr>High-Quality Code Course Program</vt:lpstr>
      <vt:lpstr>The Course Program</vt:lpstr>
      <vt:lpstr>The Course Program (2)</vt:lpstr>
      <vt:lpstr>The Course Program (3)</vt:lpstr>
      <vt:lpstr>The Course Program (4)</vt:lpstr>
      <vt:lpstr>The Trainers Team</vt:lpstr>
      <vt:lpstr>Trainers Team</vt:lpstr>
      <vt:lpstr>Trainers Team (2)</vt:lpstr>
      <vt:lpstr>High-Quality Code Course: More Details </vt:lpstr>
      <vt:lpstr>Course Duration</vt:lpstr>
      <vt:lpstr>Why English?</vt:lpstr>
      <vt:lpstr>High-Quality Code Course</vt:lpstr>
      <vt:lpstr>Scoring System for the Course</vt:lpstr>
      <vt:lpstr>The Exam</vt:lpstr>
      <vt:lpstr>Homework Assignments</vt:lpstr>
      <vt:lpstr>Homework Peer Reviews</vt:lpstr>
      <vt:lpstr>Resources</vt:lpstr>
      <vt:lpstr>Course Web Site &amp; Forums</vt:lpstr>
      <vt:lpstr>Slides and Videos</vt:lpstr>
      <vt:lpstr>Software University Learning System (SULS)</vt:lpstr>
      <vt:lpstr>High-Quality Code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2015-07-06T14:55:50Z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